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slides/slide7.xml" ContentType="application/vnd.openxmlformats-officedocument.presentationml.slide+xml"/>
  <Override PartName="/ppt/drawings/drawing1.xml" ContentType="application/vnd.openxmlformats-officedocument.drawingml.chartshape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56"/>
    <a:srgbClr val="FDB913"/>
    <a:srgbClr val="005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444" autoAdjust="0"/>
  </p:normalViewPr>
  <p:slideViewPr>
    <p:cSldViewPr>
      <p:cViewPr varScale="1">
        <p:scale>
          <a:sx n="102" d="100"/>
          <a:sy n="102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openxmlformats.org/officeDocument/2006/relationships/customXml" Target="../customXml/item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726596675415571E-2"/>
          <c:y val="5.0168307086614176E-2"/>
          <c:w val="0.59272484253835267"/>
          <c:h val="0.85823995558247523"/>
        </c:manualLayout>
      </c:layout>
      <c:lineChart>
        <c:grouping val="standard"/>
        <c:varyColors val="0"/>
        <c:ser>
          <c:idx val="0"/>
          <c:order val="0"/>
          <c:tx>
            <c:v>Annual taxes on typical residence for capital cost under current LWMP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'Cost to other 6'!$B$17:$AW$17</c:f>
              <c:numCache>
                <c:formatCode>General</c:formatCode>
                <c:ptCount val="4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</c:numCache>
            </c:numRef>
          </c:cat>
          <c:val>
            <c:numRef>
              <c:f>'Cost to other 6'!$B$15:$AW$15</c:f>
              <c:numCache>
                <c:formatCode>0</c:formatCode>
                <c:ptCount val="48"/>
                <c:pt idx="0">
                  <c:v>58.333333333333336</c:v>
                </c:pt>
                <c:pt idx="1">
                  <c:v>116.66666666666667</c:v>
                </c:pt>
                <c:pt idx="2">
                  <c:v>175</c:v>
                </c:pt>
                <c:pt idx="3">
                  <c:v>233.33333333333334</c:v>
                </c:pt>
                <c:pt idx="4">
                  <c:v>291.66666666666669</c:v>
                </c:pt>
                <c:pt idx="5">
                  <c:v>350</c:v>
                </c:pt>
                <c:pt idx="6">
                  <c:v>350</c:v>
                </c:pt>
                <c:pt idx="7">
                  <c:v>350</c:v>
                </c:pt>
                <c:pt idx="8">
                  <c:v>350</c:v>
                </c:pt>
                <c:pt idx="9">
                  <c:v>350</c:v>
                </c:pt>
                <c:pt idx="10">
                  <c:v>350</c:v>
                </c:pt>
                <c:pt idx="11">
                  <c:v>350</c:v>
                </c:pt>
                <c:pt idx="12">
                  <c:v>350</c:v>
                </c:pt>
                <c:pt idx="13">
                  <c:v>350</c:v>
                </c:pt>
                <c:pt idx="14">
                  <c:v>350</c:v>
                </c:pt>
                <c:pt idx="15">
                  <c:v>350</c:v>
                </c:pt>
                <c:pt idx="16">
                  <c:v>350</c:v>
                </c:pt>
                <c:pt idx="17">
                  <c:v>390.47982253086423</c:v>
                </c:pt>
                <c:pt idx="18">
                  <c:v>430.95964506172839</c:v>
                </c:pt>
                <c:pt idx="19">
                  <c:v>471.43946759259256</c:v>
                </c:pt>
                <c:pt idx="20">
                  <c:v>511.91929012345679</c:v>
                </c:pt>
                <c:pt idx="21">
                  <c:v>552.39911265432102</c:v>
                </c:pt>
                <c:pt idx="22">
                  <c:v>592.87893518518513</c:v>
                </c:pt>
                <c:pt idx="23">
                  <c:v>592.87893518518513</c:v>
                </c:pt>
                <c:pt idx="24">
                  <c:v>592.87893518518513</c:v>
                </c:pt>
                <c:pt idx="25">
                  <c:v>592.87893518518513</c:v>
                </c:pt>
                <c:pt idx="26">
                  <c:v>592.87893518518513</c:v>
                </c:pt>
                <c:pt idx="27">
                  <c:v>592.87893518518513</c:v>
                </c:pt>
                <c:pt idx="28">
                  <c:v>592.87893518518513</c:v>
                </c:pt>
                <c:pt idx="29">
                  <c:v>592.87893518518513</c:v>
                </c:pt>
                <c:pt idx="30">
                  <c:v>592.87893518518513</c:v>
                </c:pt>
                <c:pt idx="31">
                  <c:v>242.87893518518518</c:v>
                </c:pt>
                <c:pt idx="32">
                  <c:v>242.87893518518518</c:v>
                </c:pt>
                <c:pt idx="33">
                  <c:v>242.87893518518518</c:v>
                </c:pt>
                <c:pt idx="34">
                  <c:v>242.87893518518518</c:v>
                </c:pt>
                <c:pt idx="35">
                  <c:v>242.87893518518518</c:v>
                </c:pt>
                <c:pt idx="36">
                  <c:v>242.87893518518518</c:v>
                </c:pt>
                <c:pt idx="37">
                  <c:v>242.87893518518518</c:v>
                </c:pt>
                <c:pt idx="38">
                  <c:v>242.87893518518518</c:v>
                </c:pt>
                <c:pt idx="39">
                  <c:v>242.87893518518518</c:v>
                </c:pt>
                <c:pt idx="40">
                  <c:v>242.87893518518518</c:v>
                </c:pt>
                <c:pt idx="41">
                  <c:v>242.87893518518518</c:v>
                </c:pt>
                <c:pt idx="42">
                  <c:v>242.87893518518518</c:v>
                </c:pt>
                <c:pt idx="43">
                  <c:v>242.87893518518518</c:v>
                </c:pt>
                <c:pt idx="44">
                  <c:v>242.87893518518518</c:v>
                </c:pt>
                <c:pt idx="45">
                  <c:v>242.87893518518518</c:v>
                </c:pt>
                <c:pt idx="46">
                  <c:v>242.87893518518518</c:v>
                </c:pt>
                <c:pt idx="4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Annual taxes on typical residence in rest of Core Area if Colwood pays for WestShore Plant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'Cost to other 6'!$B$17:$AW$17</c:f>
              <c:numCache>
                <c:formatCode>General</c:formatCode>
                <c:ptCount val="4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</c:numCache>
            </c:numRef>
          </c:cat>
          <c:val>
            <c:numRef>
              <c:f>'Cost to other 6'!$B$16:$AW$16</c:f>
              <c:numCache>
                <c:formatCode>0</c:formatCode>
                <c:ptCount val="48"/>
                <c:pt idx="0">
                  <c:v>58</c:v>
                </c:pt>
                <c:pt idx="1">
                  <c:v>117</c:v>
                </c:pt>
                <c:pt idx="2">
                  <c:v>183.22499999999999</c:v>
                </c:pt>
                <c:pt idx="3">
                  <c:v>244.29999999999998</c:v>
                </c:pt>
                <c:pt idx="4">
                  <c:v>305.375</c:v>
                </c:pt>
                <c:pt idx="5">
                  <c:v>366.45</c:v>
                </c:pt>
                <c:pt idx="6">
                  <c:v>366.45</c:v>
                </c:pt>
                <c:pt idx="7">
                  <c:v>366.45</c:v>
                </c:pt>
                <c:pt idx="8">
                  <c:v>366.45</c:v>
                </c:pt>
                <c:pt idx="9">
                  <c:v>366.45</c:v>
                </c:pt>
                <c:pt idx="10">
                  <c:v>366.45</c:v>
                </c:pt>
                <c:pt idx="11">
                  <c:v>366.45</c:v>
                </c:pt>
                <c:pt idx="12">
                  <c:v>366.45</c:v>
                </c:pt>
                <c:pt idx="13">
                  <c:v>366.45</c:v>
                </c:pt>
                <c:pt idx="14">
                  <c:v>366.45</c:v>
                </c:pt>
                <c:pt idx="15">
                  <c:v>366.45</c:v>
                </c:pt>
                <c:pt idx="16">
                  <c:v>366.45</c:v>
                </c:pt>
                <c:pt idx="17">
                  <c:v>366.45</c:v>
                </c:pt>
                <c:pt idx="18">
                  <c:v>366.45</c:v>
                </c:pt>
                <c:pt idx="19">
                  <c:v>366.45</c:v>
                </c:pt>
                <c:pt idx="20">
                  <c:v>366.45</c:v>
                </c:pt>
                <c:pt idx="21">
                  <c:v>366.45</c:v>
                </c:pt>
                <c:pt idx="22">
                  <c:v>366.45</c:v>
                </c:pt>
                <c:pt idx="23">
                  <c:v>366.45</c:v>
                </c:pt>
                <c:pt idx="24">
                  <c:v>366.45</c:v>
                </c:pt>
                <c:pt idx="25">
                  <c:v>366.45</c:v>
                </c:pt>
                <c:pt idx="26">
                  <c:v>366.45</c:v>
                </c:pt>
                <c:pt idx="27">
                  <c:v>366.45</c:v>
                </c:pt>
                <c:pt idx="28">
                  <c:v>366.45</c:v>
                </c:pt>
                <c:pt idx="29">
                  <c:v>366.45</c:v>
                </c:pt>
                <c:pt idx="30">
                  <c:v>366.45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12160"/>
        <c:axId val="79700352"/>
      </c:lineChart>
      <c:catAx>
        <c:axId val="760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700352"/>
        <c:crosses val="autoZero"/>
        <c:auto val="1"/>
        <c:lblAlgn val="ctr"/>
        <c:lblOffset val="100"/>
        <c:noMultiLvlLbl val="0"/>
      </c:catAx>
      <c:valAx>
        <c:axId val="797003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601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97779965004379"/>
          <c:y val="0.20757415842684143"/>
          <c:w val="0.190299978127734"/>
          <c:h val="0.41456409057997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0.14962</cdr:x>
      <cdr:y>0.14286</cdr:y>
    </cdr:from>
    <cdr:to>
      <cdr:x>0.34629</cdr:x>
      <cdr:y>0.38095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648072"/>
          <a:ext cx="1798345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Current LWMP: </a:t>
          </a:r>
          <a:br>
            <a:rPr lang="en-US" sz="1400" dirty="0" smtClean="0">
              <a:solidFill>
                <a:srgbClr val="C00000"/>
              </a:solidFill>
            </a:rPr>
          </a:br>
          <a:r>
            <a:rPr lang="en-US" sz="1400" dirty="0" smtClean="0">
              <a:solidFill>
                <a:srgbClr val="C00000"/>
              </a:solidFill>
            </a:rPr>
            <a:t>Tax ramps up in</a:t>
          </a:r>
        </a:p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2029 to 2035 for  Westshore Plant</a:t>
          </a:r>
          <a:endParaRPr lang="en-CA" sz="14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0.33075</cdr:x>
      <cdr:y>0.01587</cdr:y>
    </cdr:from>
    <cdr:to>
      <cdr:x>0.49353</cdr:x>
      <cdr:y>0.19048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4336" y="72008"/>
          <a:ext cx="148853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Current LWMP: Total tax reaches $600/</a:t>
          </a:r>
          <a:r>
            <a:rPr lang="en-US" sz="1400" dirty="0" err="1" smtClean="0">
              <a:solidFill>
                <a:srgbClr val="C00000"/>
              </a:solidFill>
            </a:rPr>
            <a:t>yr</a:t>
          </a:r>
          <a:endParaRPr lang="en-CA" sz="14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0.46462</cdr:x>
      <cdr:y>0.39683</cdr:y>
    </cdr:from>
    <cdr:to>
      <cdr:x>0.6391</cdr:x>
      <cdr:y>0.61352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48472" y="1800200"/>
          <a:ext cx="1595455" cy="983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Current LWMP: </a:t>
          </a:r>
          <a:br>
            <a:rPr lang="en-US" sz="1400" dirty="0" smtClean="0">
              <a:solidFill>
                <a:srgbClr val="C00000"/>
              </a:solidFill>
            </a:rPr>
          </a:br>
          <a:r>
            <a:rPr lang="en-US" sz="1400" dirty="0" smtClean="0">
              <a:solidFill>
                <a:srgbClr val="C00000"/>
              </a:solidFill>
            </a:rPr>
            <a:t>Total tax drops to</a:t>
          </a:r>
        </a:p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$245/</a:t>
          </a:r>
          <a:r>
            <a:rPr lang="en-US" sz="1400" dirty="0" err="1" smtClean="0">
              <a:solidFill>
                <a:srgbClr val="C00000"/>
              </a:solidFill>
            </a:rPr>
            <a:t>yr</a:t>
          </a:r>
          <a:r>
            <a:rPr lang="en-US" sz="1400" dirty="0" smtClean="0">
              <a:solidFill>
                <a:srgbClr val="C00000"/>
              </a:solidFill>
            </a:rPr>
            <a:t> and</a:t>
          </a:r>
        </a:p>
        <a:p xmlns:a="http://schemas.openxmlformats.org/drawingml/2006/main">
          <a:r>
            <a:rPr lang="en-US" sz="1400" dirty="0" smtClean="0">
              <a:solidFill>
                <a:srgbClr val="C00000"/>
              </a:solidFill>
            </a:rPr>
            <a:t>continues till 2059</a:t>
          </a:r>
        </a:p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0.2931</cdr:x>
      <cdr:y>0.46551</cdr:y>
    </cdr:from>
    <cdr:to>
      <cdr:x>0.43103</cdr:x>
      <cdr:y>0.61551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6200" y="2837765"/>
          <a:ext cx="1828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0.28736</cdr:x>
      <cdr:y>0.46551</cdr:y>
    </cdr:from>
    <cdr:to>
      <cdr:x>0.41954</cdr:x>
      <cdr:y>0.81034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27620" y="1944186"/>
          <a:ext cx="1208654" cy="144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00B156"/>
              </a:solidFill>
            </a:rPr>
            <a:t>Colwood proposal - </a:t>
          </a:r>
          <a:r>
            <a:rPr lang="en-US" sz="1400" dirty="0">
              <a:solidFill>
                <a:srgbClr val="00B156"/>
              </a:solidFill>
            </a:rPr>
            <a:t>t</a:t>
          </a:r>
          <a:r>
            <a:rPr lang="en-US" sz="1400" dirty="0" smtClean="0">
              <a:solidFill>
                <a:srgbClr val="00B156"/>
              </a:solidFill>
            </a:rPr>
            <a:t>otal tax stays at $350/</a:t>
          </a:r>
          <a:r>
            <a:rPr lang="en-US" sz="1400" dirty="0" err="1" smtClean="0">
              <a:solidFill>
                <a:srgbClr val="00B156"/>
              </a:solidFill>
            </a:rPr>
            <a:t>yr</a:t>
          </a:r>
          <a:endParaRPr lang="en-CA" sz="1400" dirty="0">
            <a:solidFill>
              <a:srgbClr val="00B156"/>
            </a:solidFill>
          </a:endParaRPr>
        </a:p>
      </cdr:txBody>
    </cdr:sp>
  </cdr:relSizeAnchor>
  <cdr:relSizeAnchor xmlns:cdr="http://schemas.openxmlformats.org/drawingml/2006/chartDrawing">
    <cdr:from>
      <cdr:x>0.44887</cdr:x>
      <cdr:y>0.79365</cdr:y>
    </cdr:from>
    <cdr:to>
      <cdr:x>0.68996</cdr:x>
      <cdr:y>0.92063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04456" y="3600400"/>
          <a:ext cx="220457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00B156"/>
              </a:solidFill>
            </a:rPr>
            <a:t>Colwood  proposal – </a:t>
          </a:r>
          <a:br>
            <a:rPr lang="en-US" sz="1400" dirty="0" smtClean="0">
              <a:solidFill>
                <a:srgbClr val="00B156"/>
              </a:solidFill>
            </a:rPr>
          </a:br>
          <a:r>
            <a:rPr lang="en-US" sz="1400" dirty="0" smtClean="0">
              <a:solidFill>
                <a:srgbClr val="00B156"/>
              </a:solidFill>
            </a:rPr>
            <a:t>Total tax drops to zero </a:t>
          </a:r>
          <a:endParaRPr lang="en-CA" sz="1400" dirty="0">
            <a:solidFill>
              <a:srgbClr val="00B156"/>
            </a:solidFill>
          </a:endParaRPr>
        </a:p>
      </cdr:txBody>
    </cdr:sp>
  </cdr:relSizeAnchor>
  <cdr:relSizeAnchor xmlns:cdr="http://schemas.openxmlformats.org/drawingml/2006/chartDrawing">
    <cdr:from>
      <cdr:x>0.07087</cdr:x>
      <cdr:y>0.34483</cdr:y>
    </cdr:from>
    <cdr:to>
      <cdr:x>0.27087</cdr:x>
      <cdr:y>0.47011</cdr:y>
    </cdr:to>
    <cdr:sp macro="" textlink="">
      <cdr:nvSpPr>
        <cdr:cNvPr id="8" name="TextBox 4"/>
        <cdr:cNvSpPr txBox="1"/>
      </cdr:nvSpPr>
      <cdr:spPr>
        <a:xfrm xmlns:a="http://schemas.openxmlformats.org/drawingml/2006/main">
          <a:off x="648072" y="1440160"/>
          <a:ext cx="18288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rgbClr val="00B156"/>
              </a:solidFill>
            </a:rPr>
            <a:t>Colwood proposal -$16 more/</a:t>
          </a:r>
          <a:r>
            <a:rPr lang="en-US" sz="1400" dirty="0" err="1" smtClean="0">
              <a:solidFill>
                <a:srgbClr val="00B156"/>
              </a:solidFill>
            </a:rPr>
            <a:t>yr</a:t>
          </a:r>
          <a:endParaRPr lang="en-CA" sz="1400" dirty="0">
            <a:solidFill>
              <a:srgbClr val="00B156"/>
            </a:solidFill>
          </a:endParaRPr>
        </a:p>
      </cdr:txBody>
    </cdr:sp>
  </cdr:relSizeAnchor>
  <cdr:relSizeAnchor xmlns:cdr="http://schemas.openxmlformats.org/drawingml/2006/chartDrawing">
    <cdr:from>
      <cdr:x>0.70087</cdr:x>
      <cdr:y>0.19048</cdr:y>
    </cdr:from>
    <cdr:to>
      <cdr:x>0.84261</cdr:x>
      <cdr:y>0.25397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08712" y="864096"/>
          <a:ext cx="1296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C00000"/>
              </a:solidFill>
            </a:rPr>
            <a:t>Current LWMP</a:t>
          </a:r>
          <a:endParaRPr lang="en-CA" sz="11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0.70087</cdr:x>
      <cdr:y>0.39683</cdr:y>
    </cdr:from>
    <cdr:to>
      <cdr:x>0.84261</cdr:x>
      <cdr:y>0.46032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408712" y="1800200"/>
          <a:ext cx="1296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rgbClr val="00B156"/>
              </a:solidFill>
            </a:rPr>
            <a:t>Colwood Proposal</a:t>
          </a:r>
          <a:endParaRPr lang="en-CA" sz="1100" b="1" dirty="0">
            <a:solidFill>
              <a:srgbClr val="00B156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F22A-DA63-4B0E-80AF-D7EF73A7E0E7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C0E18-CE29-46A7-ABC9-D0E9EB1C39A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283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C0E18-CE29-46A7-ABC9-D0E9EB1C39A9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6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latin typeface="Minion Pro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6895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pic>
        <p:nvPicPr>
          <p:cNvPr id="8" name="Picture 7" descr="Colwood_Color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BA12-92B9-4BBF-879B-19171E2CD44F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D3F6-AEF8-4DAC-AF65-8A514F098E7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lwood_Color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BA12-92B9-4BBF-879B-19171E2CD44F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D3F6-AEF8-4DAC-AF65-8A514F098E7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wood_Color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BA12-92B9-4BBF-879B-19171E2CD44F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D3F6-AEF8-4DAC-AF65-8A514F098E7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olwood_Color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BA12-92B9-4BBF-879B-19171E2CD44F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D3F6-AEF8-4DAC-AF65-8A514F098E7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lwood_Color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BA12-92B9-4BBF-879B-19171E2CD44F}" type="datetimeFigureOut">
              <a:rPr lang="en-CA" smtClean="0"/>
              <a:pPr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D3F6-AEF8-4DAC-AF65-8A514F098E7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61365"/>
            <a:ext cx="9144000" cy="79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lwood_Color_Logo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732240" y="5877272"/>
            <a:ext cx="1456604" cy="730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Colwood Proposal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Tertiary Sewage </a:t>
            </a:r>
            <a:r>
              <a:rPr lang="en-US" dirty="0"/>
              <a:t>Treatment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Resource </a:t>
            </a:r>
            <a:r>
              <a:rPr lang="en-US" dirty="0"/>
              <a:t>Recovery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Amendment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an Amendment (10) to the CALWMP – very similar to Amendment 7 (i.e., tertiary in </a:t>
            </a:r>
            <a:r>
              <a:rPr lang="en-US" dirty="0" err="1"/>
              <a:t>WestShore</a:t>
            </a:r>
            <a:r>
              <a:rPr lang="en-US" dirty="0"/>
              <a:t> built at same time as main </a:t>
            </a:r>
            <a:r>
              <a:rPr lang="en-US" dirty="0" smtClean="0"/>
              <a:t>plant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This is not a final decision, simply approval in principle that allows Colwood to fully explore this approach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035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 </a:t>
            </a:r>
            <a:r>
              <a:rPr lang="en-US" dirty="0"/>
              <a:t>i</a:t>
            </a:r>
            <a:r>
              <a:rPr lang="en-US" dirty="0" smtClean="0"/>
              <a:t>f approved in principle…</a:t>
            </a:r>
            <a:endParaRPr lang="en-CA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4644008" y="1412776"/>
            <a:ext cx="4041775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Detailed study and design</a:t>
            </a:r>
          </a:p>
          <a:p>
            <a:r>
              <a:rPr lang="en-US" sz="2400" dirty="0" smtClean="0"/>
              <a:t>Environmental Impact Studies</a:t>
            </a:r>
          </a:p>
          <a:p>
            <a:r>
              <a:rPr lang="en-US" sz="2400" dirty="0" smtClean="0"/>
              <a:t>Groundwater studies </a:t>
            </a:r>
          </a:p>
          <a:p>
            <a:r>
              <a:rPr lang="en-US" sz="2400" dirty="0" smtClean="0"/>
              <a:t>Colwood pays all costs</a:t>
            </a:r>
          </a:p>
          <a:p>
            <a:r>
              <a:rPr lang="en-US" sz="2400" dirty="0" smtClean="0"/>
              <a:t>Develop best financial model 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Ministry of Environment prepared to approve Operating Certificate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83968" y="2016224"/>
            <a:ext cx="304800" cy="34290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half" idx="4294967295"/>
          </p:nvPr>
        </p:nvSpPr>
        <p:spPr>
          <a:xfrm>
            <a:off x="428476" y="1412776"/>
            <a:ext cx="4040188" cy="4200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Amendment Process</a:t>
            </a:r>
          </a:p>
          <a:p>
            <a:r>
              <a:rPr lang="en-US" sz="2400" dirty="0" smtClean="0"/>
              <a:t>Grant agreement secured</a:t>
            </a:r>
          </a:p>
          <a:p>
            <a:r>
              <a:rPr lang="en-US" sz="2400" dirty="0" smtClean="0"/>
              <a:t>Public consultation throughout Core area</a:t>
            </a:r>
          </a:p>
          <a:p>
            <a:r>
              <a:rPr lang="en-US" sz="2400" dirty="0" smtClean="0"/>
              <a:t>CRD Board approval to request amendment from Ministry of Environment </a:t>
            </a:r>
          </a:p>
          <a:p>
            <a:r>
              <a:rPr lang="en-US" sz="2400" dirty="0" smtClean="0"/>
              <a:t>Colwood pays all costs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Approved amendment from Ministry of Environment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1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Colwood Facility Benefits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/>
              <a:t>Tertiary disinfected </a:t>
            </a:r>
          </a:p>
          <a:p>
            <a:pPr>
              <a:spcAft>
                <a:spcPts val="800"/>
              </a:spcAft>
            </a:pPr>
            <a:r>
              <a:rPr lang="en-US" dirty="0"/>
              <a:t>Short term – treated water to ground</a:t>
            </a:r>
          </a:p>
          <a:p>
            <a:pPr>
              <a:spcAft>
                <a:spcPts val="800"/>
              </a:spcAft>
            </a:pPr>
            <a:r>
              <a:rPr lang="en-US" dirty="0"/>
              <a:t>Longer term – water  reuse for irrigation, toilet flushing, ground and creek enhancement</a:t>
            </a:r>
          </a:p>
          <a:p>
            <a:pPr>
              <a:spcAft>
                <a:spcPts val="800"/>
              </a:spcAft>
            </a:pPr>
            <a:r>
              <a:rPr lang="en-US" dirty="0"/>
              <a:t>Heat recovery to local buildings </a:t>
            </a:r>
          </a:p>
          <a:p>
            <a:pPr>
              <a:spcAft>
                <a:spcPts val="800"/>
              </a:spcAft>
            </a:pPr>
            <a:r>
              <a:rPr lang="en-US" dirty="0" err="1"/>
              <a:t>Biosolids</a:t>
            </a:r>
            <a:r>
              <a:rPr lang="en-US" dirty="0"/>
              <a:t> dried, used as fuel  </a:t>
            </a:r>
          </a:p>
        </p:txBody>
      </p:sp>
    </p:spTree>
    <p:extLst>
      <p:ext uri="{BB962C8B-B14F-4D97-AF65-F5344CB8AC3E}">
        <p14:creationId xmlns:p14="http://schemas.microsoft.com/office/powerpoint/2010/main" val="153665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Location: </a:t>
            </a:r>
            <a:br>
              <a:rPr lang="en-US" dirty="0" smtClean="0"/>
            </a:br>
            <a:r>
              <a:rPr lang="en-US" dirty="0" smtClean="0"/>
              <a:t>Under Westshore Park &amp; Ride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t="22100" r="18409" b="7886"/>
          <a:stretch/>
        </p:blipFill>
        <p:spPr bwMode="auto">
          <a:xfrm>
            <a:off x="1706755" y="1387159"/>
            <a:ext cx="5779598" cy="45330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251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549"/>
          <a:stretch/>
        </p:blipFill>
        <p:spPr>
          <a:xfrm>
            <a:off x="611560" y="1340768"/>
            <a:ext cx="7966430" cy="4608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Vision for a Colwood </a:t>
            </a:r>
            <a:br>
              <a:rPr lang="en-US" dirty="0" smtClean="0"/>
            </a:br>
            <a:r>
              <a:rPr lang="en-US" dirty="0" smtClean="0"/>
              <a:t>Resource Recovery Centre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03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r>
              <a:rPr lang="en-US" dirty="0"/>
              <a:t>No change to design of main plant – adds 4-5 years capacity for other </a:t>
            </a:r>
            <a:r>
              <a:rPr lang="en-US" dirty="0" smtClean="0"/>
              <a:t>core municipalities 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 smtClean="0"/>
              <a:t>Modest short term cost </a:t>
            </a:r>
            <a:r>
              <a:rPr lang="en-US" dirty="0"/>
              <a:t>to other </a:t>
            </a:r>
            <a:r>
              <a:rPr lang="en-US" dirty="0" smtClean="0"/>
              <a:t>municipalities – </a:t>
            </a:r>
            <a:r>
              <a:rPr lang="en-US" dirty="0"/>
              <a:t>about $16 per household per </a:t>
            </a:r>
            <a:r>
              <a:rPr lang="en-US" dirty="0" smtClean="0"/>
              <a:t>year, BUT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 smtClean="0"/>
              <a:t>avoided </a:t>
            </a:r>
            <a:r>
              <a:rPr lang="en-US" dirty="0"/>
              <a:t>future cost of about $</a:t>
            </a:r>
            <a:r>
              <a:rPr lang="en-US" dirty="0" smtClean="0"/>
              <a:t>250 per </a:t>
            </a:r>
            <a:r>
              <a:rPr lang="en-US" dirty="0"/>
              <a:t>year for </a:t>
            </a:r>
            <a:r>
              <a:rPr lang="en-US" dirty="0" err="1"/>
              <a:t>WestShore</a:t>
            </a:r>
            <a:r>
              <a:rPr lang="en-US" dirty="0"/>
              <a:t> plant </a:t>
            </a:r>
          </a:p>
          <a:p>
            <a:pPr>
              <a:spcAft>
                <a:spcPts val="800"/>
              </a:spcAft>
            </a:pPr>
            <a:r>
              <a:rPr lang="en-US" dirty="0"/>
              <a:t>Colwood is not seeking to have its ‘share’ of the federal/provincial grants</a:t>
            </a:r>
          </a:p>
          <a:p>
            <a:pPr>
              <a:spcAft>
                <a:spcPts val="800"/>
              </a:spcAft>
            </a:pPr>
            <a:r>
              <a:rPr lang="en-US" dirty="0"/>
              <a:t>Colwood will leave $ already contributed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442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Sewage Treatment Financial Timeline</a:t>
            </a:r>
            <a:endParaRPr lang="en-CA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966179"/>
              </p:ext>
            </p:extLst>
          </p:nvPr>
        </p:nvGraphicFramePr>
        <p:xfrm>
          <a:off x="827584" y="1484784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4957800"/>
      </p:ext>
    </p:extLst>
  </p:cSld>
  <p:clrMapOvr>
    <a:masterClrMapping/>
  </p:clrMapOvr>
</p:sld>
</file>

<file path=ppt/theme/theme1.xml><?xml version="1.0" encoding="utf-8"?>
<a:theme xmlns:a="http://schemas.openxmlformats.org/drawingml/2006/main" name="Colwood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lwood theme fonts">
      <a:majorFont>
        <a:latin typeface="Garam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3e7b56a3-2b43-4dad-88aa-02b49f65760d" ContentTypeId="0x010100D809BF5185529448913938B570F2AEE904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RD Committee Document" ma:contentTypeID="0x010100D809BF5185529448913938B570F2AEE904008A348AF70BF0FA4491424677B0AC61E2" ma:contentTypeVersion="94" ma:contentTypeDescription="" ma:contentTypeScope="" ma:versionID="b19c239775229fd80af8ad1853ef685a">
  <xsd:schema xmlns:xsd="http://www.w3.org/2001/XMLSchema" xmlns:xs="http://www.w3.org/2001/XMLSchema" xmlns:p="http://schemas.microsoft.com/office/2006/metadata/properties" xmlns:ns2="3550f18b-028b-4ebc-a7ae-342009dc9486" targetNamespace="http://schemas.microsoft.com/office/2006/metadata/properties" ma:root="true" ma:fieldsID="17ff5cef08c4ddf265760dde38948d14" ns2:_="">
    <xsd:import namespace="3550f18b-028b-4ebc-a7ae-342009dc94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RCSTaxHTField1" minOccurs="0"/>
                <xsd:element ref="ns2:Service12TaxHTField0" minOccurs="0"/>
                <xsd:element ref="ns2:TaxKeywordTaxHTField" minOccurs="0"/>
                <xsd:element ref="ns2:Committee_x0020_Document_x0020_Sub-category" minOccurs="0"/>
                <xsd:element ref="ns2:Meeting_x0020_Date" minOccurs="0"/>
                <xsd:element ref="ns2:Committee_x0020_Name" minOccurs="0"/>
                <xsd:element ref="ns2:Meeting_x0020_Year" minOccurs="0"/>
                <xsd:element ref="ns2:Draft_x002f_Fin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0f18b-028b-4ebc-a7ae-342009dc948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743e02a3-1a06-4514-8178-89fb5be62349}" ma:internalName="TaxCatchAll" ma:showField="CatchAllData" ma:web="d2880dc2-b166-439b-bae0-13c49186d5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43e02a3-1a06-4514-8178-89fb5be62349}" ma:internalName="TaxCatchAllLabel" ma:readOnly="true" ma:showField="CatchAllDataLabel" ma:web="d2880dc2-b166-439b-bae0-13c49186d5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CSTaxHTField1" ma:index="17" nillable="true" ma:taxonomy="true" ma:internalName="RCSTaxHTField1" ma:taxonomyFieldName="RCS" ma:displayName="RCS" ma:indexed="true" ma:readOnly="false" ma:default="5;#0360-20|18a16db9-57cd-4d5e-8d41-72960f2c65cd" ma:fieldId="{10936d99-6ace-49e6-b65c-1ae4df1f9d9b}" ma:sspId="3e7b56a3-2b43-4dad-88aa-02b49f65760d" ma:termSetId="9e47291d-71f5-4720-b505-93b5d4db35f2" ma:anchorId="d07a0cb2-11d3-4103-a467-0bd4fe2a52bc" ma:open="false" ma:isKeyword="false">
      <xsd:complexType>
        <xsd:sequence>
          <xsd:element ref="pc:Terms" minOccurs="0" maxOccurs="1"/>
        </xsd:sequence>
      </xsd:complexType>
    </xsd:element>
    <xsd:element name="Service12TaxHTField0" ma:index="19" nillable="true" ma:taxonomy="true" ma:internalName="Service12TaxHTField0" ma:taxonomyFieldName="Service12" ma:displayName="Service" ma:indexed="true" ma:default="" ma:fieldId="{58e0b6d6-fd95-4c3d-ab83-cec8c4cca0d9}" ma:sspId="3e7b56a3-2b43-4dad-88aa-02b49f65760d" ma:termSetId="a192b9ab-fb34-422d-a89c-216f5d6324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Committee_x0020_Document_x0020_Sub-category" ma:index="23" nillable="true" ma:displayName="Committee Document Category" ma:format="Dropdown" ma:internalName="Committee_x0020_Document_x0020_Sub_x002d_category">
      <xsd:simpleType>
        <xsd:restriction base="dms:Choice">
          <xsd:enumeration value="Agenda"/>
          <xsd:enumeration value="Minutes"/>
          <xsd:enumeration value="Staff Report"/>
          <xsd:enumeration value="Committee Report"/>
          <xsd:enumeration value="Action List"/>
          <xsd:enumeration value="Correspondence"/>
          <xsd:enumeration value="Delegate"/>
          <xsd:enumeration value="Key Messages"/>
          <xsd:enumeration value="Membership List"/>
          <xsd:enumeration value="Notice of Motion"/>
          <xsd:enumeration value="Presentation"/>
          <xsd:enumeration value="Report"/>
          <xsd:enumeration value="Schedule"/>
          <xsd:enumeration value="Schedule (Staff Reports)"/>
          <xsd:enumeration value="Speaking Notes"/>
          <xsd:enumeration value="Staff Report - Appendix"/>
          <xsd:enumeration value="Staff Report Log"/>
          <xsd:enumeration value="Template"/>
          <xsd:enumeration value="Terms of Reference"/>
          <xsd:enumeration value="Other"/>
        </xsd:restriction>
      </xsd:simpleType>
    </xsd:element>
    <xsd:element name="Meeting_x0020_Date" ma:index="24" nillable="true" ma:displayName="Meeting Date" ma:format="DateOnly" ma:internalName="Meeting_x0020_Date">
      <xsd:simpleType>
        <xsd:restriction base="dms:DateTime"/>
      </xsd:simpleType>
    </xsd:element>
    <xsd:element name="Committee_x0020_Name" ma:index="25" nillable="true" ma:displayName="Committee Name" ma:description="Name of a committee, commission or working group. Choice values are not updated from hub, but are set within individual libraries to allow for different teams' needs." ma:format="Dropdown" ma:internalName="Committee_x0020_Name">
      <xsd:simpleType>
        <xsd:restriction base="dms:Choice">
          <xsd:enumeration value="Core Area Liquid Waste Management Committee"/>
          <xsd:enumeration value="Core Area Wastewater Treatment Program Commission"/>
          <xsd:enumeration value="Corporate Records Management Team"/>
          <xsd:enumeration value="Electoral Area Services Committee"/>
          <xsd:enumeration value="Emergency Management Committee"/>
          <xsd:enumeration value="Environmental Services Committee"/>
          <xsd:enumeration value="Finance Committee"/>
          <xsd:enumeration value="Governance Committee"/>
          <xsd:enumeration value="Planning, Transportation and Protective Services Committee"/>
          <xsd:enumeration value="Regional Parks Committee"/>
          <xsd:enumeration value="Transportation Select Committee"/>
          <xsd:enumeration value="Traffic Safety Commission"/>
          <xsd:enumeration value="Joint Committee"/>
          <xsd:enumeration value="All Committees"/>
          <xsd:enumeration value="Other"/>
          <xsd:enumeration value="Environmental Sustainability Committee"/>
          <xsd:enumeration value="Finance and Corporate Services Committee"/>
          <xsd:enumeration value="Governance Select Committee"/>
        </xsd:restriction>
      </xsd:simpleType>
    </xsd:element>
    <xsd:element name="Meeting_x0020_Year" ma:index="26" nillable="true" ma:displayName="Meeting Year" ma:description="Year in which a meeting was held" ma:internalName="Meeting_x0020_Year">
      <xsd:simpleType>
        <xsd:restriction base="dms:Text">
          <xsd:maxLength value="4"/>
        </xsd:restriction>
      </xsd:simpleType>
    </xsd:element>
    <xsd:element name="Draft_x002f_Final" ma:index="27" nillable="true" ma:displayName="Draft/Final" ma:format="Dropdown" ma:internalName="Draft_x002F_Final">
      <xsd:simpleType>
        <xsd:restriction base="dms:Choice">
          <xsd:enumeration value="Draft"/>
          <xsd:enumeration value="Working"/>
          <xsd:enumeration value="Final"/>
          <xsd:enumeration value="Publish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3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16" ma:displayName="Comments"/>
        <xsd:element name="keywords" minOccurs="0" maxOccurs="1" type="xsd:string" ma:index="1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ittee_x0020_Document_x0020_Sub-category xmlns="3550f18b-028b-4ebc-a7ae-342009dc9486">Presentation</Committee_x0020_Document_x0020_Sub-category>
    <Meeting_x0020_Year xmlns="3550f18b-028b-4ebc-a7ae-342009dc9486">2014</Meeting_x0020_Year>
    <Draft_x002f_Final xmlns="3550f18b-028b-4ebc-a7ae-342009dc9486">Final</Draft_x002f_Final>
    <RCSTaxHTField1 xmlns="3550f18b-028b-4ebc-a7ae-342009dc94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0360-20</TermName>
          <TermId xmlns="http://schemas.microsoft.com/office/infopath/2007/PartnerControls">18a16db9-57cd-4d5e-8d41-72960f2c65cd</TermId>
        </TermInfo>
      </Terms>
    </RCSTaxHTField1>
    <Committee_x0020_Name xmlns="3550f18b-028b-4ebc-a7ae-342009dc9486">Core Area Liquid Waste Management Committee</Committee_x0020_Name>
    <TaxCatchAll xmlns="3550f18b-028b-4ebc-a7ae-342009dc9486">
      <Value>5</Value>
      <Value>23</Value>
    </TaxCatchAll>
    <Service12TaxHTField0 xmlns="3550f18b-028b-4ebc-a7ae-342009dc9486">
      <Terms xmlns="http://schemas.microsoft.com/office/infopath/2007/PartnerControls">
        <TermInfo xmlns="http://schemas.microsoft.com/office/infopath/2007/PartnerControls">
          <TermName xmlns="http://schemas.microsoft.com/office/infopath/2007/PartnerControls">1.011 Board Expenditures</TermName>
          <TermId xmlns="http://schemas.microsoft.com/office/infopath/2007/PartnerControls">039bc1d7-16af-4fda-8df6-554ae09f4e4f</TermId>
        </TermInfo>
      </Terms>
    </Service12TaxHTField0>
    <TaxKeywordTaxHTField xmlns="3550f18b-028b-4ebc-a7ae-342009dc9486">
      <Terms xmlns="http://schemas.microsoft.com/office/infopath/2007/PartnerControls"/>
    </TaxKeywordTaxHTField>
    <Meeting_x0020_Date xmlns="3550f18b-028b-4ebc-a7ae-342009dc9486">2014-03-12T07:00:00+00:00</Meeting_x0020_Date>
    <_dlc_DocId xmlns="3550f18b-028b-4ebc-a7ae-342009dc9486">1498946</_dlc_DocId>
    <_dlc_DocIdUrl xmlns="3550f18b-028b-4ebc-a7ae-342009dc9486">
      <Url>https://goto.crd.bc.ca/teams/exec/ls/_layouts/DocIdRedir.aspx?ID=1498946</Url>
      <Description>1498946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EA5A8EEF-08EE-4CEF-8D31-438865C177E7}"/>
</file>

<file path=customXml/itemProps2.xml><?xml version="1.0" encoding="utf-8"?>
<ds:datastoreItem xmlns:ds="http://schemas.openxmlformats.org/officeDocument/2006/customXml" ds:itemID="{DD496659-1729-4FF9-A428-9B366E81190C}"/>
</file>

<file path=customXml/itemProps3.xml><?xml version="1.0" encoding="utf-8"?>
<ds:datastoreItem xmlns:ds="http://schemas.openxmlformats.org/officeDocument/2006/customXml" ds:itemID="{CC73C216-48D3-42F6-8A9B-696DEF544647}"/>
</file>

<file path=customXml/itemProps4.xml><?xml version="1.0" encoding="utf-8"?>
<ds:datastoreItem xmlns:ds="http://schemas.openxmlformats.org/officeDocument/2006/customXml" ds:itemID="{88F19015-DAA3-4CF7-9A4E-79A6E1CFB852}"/>
</file>

<file path=customXml/itemProps5.xml><?xml version="1.0" encoding="utf-8"?>
<ds:datastoreItem xmlns:ds="http://schemas.openxmlformats.org/officeDocument/2006/customXml" ds:itemID="{6274CCD2-28F2-4A48-9928-5B41914EA702}"/>
</file>

<file path=customXml/itemProps6.xml><?xml version="1.0" encoding="utf-8"?>
<ds:datastoreItem xmlns:ds="http://schemas.openxmlformats.org/officeDocument/2006/customXml" ds:itemID="{55AAB3B8-CEF1-4557-8F8B-60CC76B0F5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252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ColwoodPPT</vt:lpstr>
      <vt:lpstr>The Colwood Proposal</vt:lpstr>
      <vt:lpstr>Proposed Amendment</vt:lpstr>
      <vt:lpstr>Next Steps if approved in principle…</vt:lpstr>
      <vt:lpstr>Colwood Facility Benefits</vt:lpstr>
      <vt:lpstr>Proposed Location:  Under Westshore Park &amp; Ride</vt:lpstr>
      <vt:lpstr>Vision for a Colwood  Resource Recovery Centre</vt:lpstr>
      <vt:lpstr>Financial Implications</vt:lpstr>
      <vt:lpstr>Sewage Treatment Financial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Colwood Powerpoint Template</dc:title>
  <dc:subject/>
  <dc:creator>Sandra</dc:creator>
  <cp:keywords/>
  <dc:description/>
  <cp:lastModifiedBy>CRD</cp:lastModifiedBy>
  <cp:revision>25</cp:revision>
  <dcterms:created xsi:type="dcterms:W3CDTF">2013-09-12T03:02:14Z</dcterms:created>
  <dcterms:modified xsi:type="dcterms:W3CDTF">2014-03-11T18:36:16Z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0x010100D809BF5185529448913938B570F2AEE904008A348AF70BF0FA4491424677B0AC61E2</vt:lpwstr>
  </property>
  <property fmtid="{D5CDD505-2E9C-101B-9397-08002B2CF9AE}" pid="3" name="_dlc_DocIdItemGuid">
    <vt:lpwstr>111425ff-b38c-4cdb-aa12-aa11a5150c7b</vt:lpwstr>
  </property>
  <property fmtid="{D5CDD505-2E9C-101B-9397-08002B2CF9AE}" pid="4" name="TaxKeyword">
    <vt:lpwstr/>
  </property>
  <property fmtid="{D5CDD505-2E9C-101B-9397-08002B2CF9AE}" pid="5" name="Service12">
    <vt:lpwstr>23;#1.011 Board Expenditures|039bc1d7-16af-4fda-8df6-554ae09f4e4f</vt:lpwstr>
  </property>
  <property fmtid="{D5CDD505-2E9C-101B-9397-08002B2CF9AE}" pid="6" name="RCS">
    <vt:lpwstr>5;#0360-20|18a16db9-57cd-4d5e-8d41-72960f2c65cd</vt:lpwstr>
  </property>
</Properties>
</file>